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9" r:id="rId4"/>
    <p:sldId id="260" r:id="rId5"/>
    <p:sldId id="285" r:id="rId6"/>
    <p:sldId id="261" r:id="rId7"/>
    <p:sldId id="262" r:id="rId8"/>
    <p:sldId id="263" r:id="rId9"/>
    <p:sldId id="284" r:id="rId10"/>
    <p:sldId id="281" r:id="rId11"/>
    <p:sldId id="28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6" r:id="rId25"/>
    <p:sldId id="277" r:id="rId26"/>
    <p:sldId id="278" r:id="rId27"/>
    <p:sldId id="279" r:id="rId28"/>
    <p:sldId id="287" r:id="rId29"/>
    <p:sldId id="288" r:id="rId30"/>
    <p:sldId id="291" r:id="rId31"/>
    <p:sldId id="293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44" y="7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38225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6"/>
            <a:ext cx="4273355" cy="55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1985791" y="9232739"/>
            <a:ext cx="368769" cy="3520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nuitrcs/intro_quest_worksho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kb.northwestern.edu/quest-software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it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northwestern.edu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7-zip.org/" TargetMode="External"/><Relationship Id="rId2" Type="http://schemas.openxmlformats.org/officeDocument/2006/relationships/hyperlink" Target="https://github.com/nuitrcs/intro-quest-workshop" TargetMode="Externa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page.php?id=69247" TargetMode="External"/><Relationship Id="rId2" Type="http://schemas.openxmlformats.org/officeDocument/2006/relationships/hyperlink" Target="https://kb.northwestern.edu/page.php?id=70719" TargetMode="Externa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ftw.org/fftw-3.3.7.tar.gz" TargetMode="Externa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980439" y="569624"/>
            <a:ext cx="11979825" cy="2664928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Computational Skills for Researchers</a:t>
            </a:r>
          </a:p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Intro to Quest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xfrm>
            <a:off x="1300480" y="3957247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endParaRPr dirty="0"/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lang="en-US" dirty="0"/>
              <a:t>Alper </a:t>
            </a:r>
            <a:r>
              <a:rPr lang="en-US" dirty="0" err="1"/>
              <a:t>Kinaci</a:t>
            </a:r>
            <a:r>
              <a:rPr dirty="0"/>
              <a:t>, Sr. </a:t>
            </a:r>
            <a:r>
              <a:rPr lang="en-US" dirty="0"/>
              <a:t>Computational</a:t>
            </a:r>
            <a:r>
              <a:rPr dirty="0"/>
              <a:t>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dirty="0"/>
              <a:t>Research Computing Services</a:t>
            </a:r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266687" y="6917522"/>
            <a:ext cx="977190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u="sng" dirty="0">
                <a:hlinkClick r:id="rId4"/>
              </a:rPr>
              <a:t>https://</a:t>
            </a:r>
            <a:r>
              <a:rPr u="sng" dirty="0" smtClean="0">
                <a:hlinkClick r:id="rId4"/>
              </a:rPr>
              <a:t>github.com/nuitrcs/intro</a:t>
            </a:r>
            <a:r>
              <a:rPr lang="en-US" u="sng" dirty="0" smtClean="0">
                <a:hlinkClick r:id="rId4"/>
              </a:rPr>
              <a:t>-</a:t>
            </a:r>
            <a:r>
              <a:rPr u="sng" dirty="0" smtClean="0">
                <a:hlinkClick r:id="rId4"/>
              </a:rPr>
              <a:t>quest</a:t>
            </a:r>
            <a:r>
              <a:rPr lang="en-US" u="sng" dirty="0" smtClean="0">
                <a:hlinkClick r:id="rId4"/>
              </a:rPr>
              <a:t>-</a:t>
            </a:r>
            <a:r>
              <a:rPr u="sng" dirty="0" smtClean="0">
                <a:hlinkClick r:id="rId4"/>
              </a:rPr>
              <a:t>workshop</a:t>
            </a:r>
            <a:endParaRPr u="sng" dirty="0">
              <a:hlinkClick r:id="rId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4023308"/>
            <a:ext cx="3586874" cy="3443072"/>
            <a:chOff x="0" y="0"/>
            <a:chExt cx="3586872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24388" y="1802579"/>
              <a:ext cx="346248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123xx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/>
              <a:t>:</a:t>
            </a:r>
            <a:r>
              <a:rPr lang="en-US" dirty="0"/>
              <a:t> General </a:t>
            </a:r>
            <a:r>
              <a:rPr lang="en-US" dirty="0" smtClean="0"/>
              <a:t>Access 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536244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95045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210942-15E9-48F6-85B1-C1D6CB54DAC1}"/>
              </a:ext>
            </a:extLst>
          </p:cNvPr>
          <p:cNvSpPr/>
          <p:nvPr/>
        </p:nvSpPr>
        <p:spPr>
          <a:xfrm>
            <a:off x="238202" y="8345377"/>
            <a:ext cx="12528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http://www.it.northwestern.edu/research/user-services/quest/allocation-guidelines.html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286509" y="2330069"/>
            <a:ext cx="7777770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Research I: 35K compute hours, 500GB storage</a:t>
            </a:r>
          </a:p>
          <a:p>
            <a:r>
              <a:rPr lang="en-US" sz="2800" dirty="0" smtClean="0"/>
              <a:t>Research II: 500K compute hours, 2TB storage</a:t>
            </a:r>
          </a:p>
          <a:p>
            <a:r>
              <a:rPr lang="en-US" sz="2800" dirty="0" smtClean="0"/>
              <a:t>Classroom: 10K compute hours, 500GB storage</a:t>
            </a:r>
            <a:endParaRPr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9" y="4671009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370848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3929697"/>
            <a:ext cx="3420655" cy="3443072"/>
            <a:chOff x="0" y="0"/>
            <a:chExt cx="3420653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2579"/>
              <a:ext cx="318035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r>
                <a:rPr lang="en-US" dirty="0"/>
                <a:t>1</a:t>
              </a:r>
              <a:r>
                <a:rPr lang="en-US" dirty="0" smtClean="0"/>
                <a:t>xxx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 smtClean="0"/>
              <a:t>:</a:t>
            </a:r>
            <a:r>
              <a:rPr lang="en-US" dirty="0" smtClean="0"/>
              <a:t> Buy-in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442633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01434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4840701D-CA4B-44E1-9B56-AEBD6E8960A3}"/>
              </a:ext>
            </a:extLst>
          </p:cNvPr>
          <p:cNvSpPr/>
          <p:nvPr/>
        </p:nvSpPr>
        <p:spPr>
          <a:xfrm>
            <a:off x="302694" y="8292568"/>
            <a:ext cx="12051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http://www.it.northwestern.edu/research/user-services/quest/full-access.html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676998" y="2597001"/>
            <a:ext cx="100556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Full access to </a:t>
            </a:r>
            <a:r>
              <a:rPr lang="en-US" sz="2800" dirty="0"/>
              <a:t>c</a:t>
            </a:r>
            <a:r>
              <a:rPr lang="en-US" sz="2800" dirty="0" smtClean="0"/>
              <a:t>ompute nodes</a:t>
            </a:r>
            <a:r>
              <a:rPr lang="en-US" sz="2800" dirty="0"/>
              <a:t> </a:t>
            </a:r>
            <a:r>
              <a:rPr lang="en-US" sz="2800" dirty="0" smtClean="0"/>
              <a:t>&amp; persistent storage for 5 years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144" y="473338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8" name="Rectangle 927"/>
          <p:cNvSpPr/>
          <p:nvPr/>
        </p:nvSpPr>
        <p:spPr>
          <a:xfrm>
            <a:off x="4197919" y="5303866"/>
            <a:ext cx="1459946" cy="13716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9" name="Rectangle 928"/>
          <p:cNvSpPr/>
          <p:nvPr/>
        </p:nvSpPr>
        <p:spPr>
          <a:xfrm>
            <a:off x="1970077" y="5967390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0" name="Rectangle 929"/>
          <p:cNvSpPr/>
          <p:nvPr/>
        </p:nvSpPr>
        <p:spPr>
          <a:xfrm>
            <a:off x="2355804" y="500548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1" name="Rectangle 930"/>
          <p:cNvSpPr/>
          <p:nvPr/>
        </p:nvSpPr>
        <p:spPr>
          <a:xfrm>
            <a:off x="3014455" y="6799835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2" name="Rectangle 931"/>
          <p:cNvSpPr/>
          <p:nvPr/>
        </p:nvSpPr>
        <p:spPr>
          <a:xfrm>
            <a:off x="3400411" y="5843432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3" name="Rectangle 932"/>
          <p:cNvSpPr/>
          <p:nvPr/>
        </p:nvSpPr>
        <p:spPr>
          <a:xfrm>
            <a:off x="668564" y="5424448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4" name="Rectangle 933"/>
          <p:cNvSpPr/>
          <p:nvPr/>
        </p:nvSpPr>
        <p:spPr>
          <a:xfrm>
            <a:off x="405085" y="63728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5" name="Rectangle 934"/>
          <p:cNvSpPr/>
          <p:nvPr/>
        </p:nvSpPr>
        <p:spPr>
          <a:xfrm>
            <a:off x="1063892" y="6650151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6" name="Rectangle 935"/>
          <p:cNvSpPr/>
          <p:nvPr/>
        </p:nvSpPr>
        <p:spPr>
          <a:xfrm>
            <a:off x="4452941" y="4612892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7" name="Rectangle 936"/>
          <p:cNvSpPr/>
          <p:nvPr/>
        </p:nvSpPr>
        <p:spPr>
          <a:xfrm>
            <a:off x="2750286" y="4603482"/>
            <a:ext cx="652479" cy="109728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8" name="Rectangle 937"/>
          <p:cNvSpPr/>
          <p:nvPr/>
        </p:nvSpPr>
        <p:spPr>
          <a:xfrm>
            <a:off x="3540576" y="4594004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9" name="Rectangle 938"/>
          <p:cNvSpPr/>
          <p:nvPr/>
        </p:nvSpPr>
        <p:spPr>
          <a:xfrm>
            <a:off x="4454657" y="7067779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0" name="Rectangle 939"/>
          <p:cNvSpPr/>
          <p:nvPr/>
        </p:nvSpPr>
        <p:spPr>
          <a:xfrm>
            <a:off x="1963329" y="665395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1" name="Rectangle 940"/>
          <p:cNvSpPr/>
          <p:nvPr/>
        </p:nvSpPr>
        <p:spPr>
          <a:xfrm>
            <a:off x="3663509" y="5424373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2" name="Rectangle 941"/>
          <p:cNvSpPr/>
          <p:nvPr/>
        </p:nvSpPr>
        <p:spPr>
          <a:xfrm>
            <a:off x="1838195" y="5287342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5" name="Rectangle 944"/>
          <p:cNvSpPr/>
          <p:nvPr/>
        </p:nvSpPr>
        <p:spPr>
          <a:xfrm>
            <a:off x="1835492" y="4618173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6" name="Rectangle 945"/>
          <p:cNvSpPr/>
          <p:nvPr/>
        </p:nvSpPr>
        <p:spPr>
          <a:xfrm>
            <a:off x="3675007" y="6791115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7" name="Rectangle 946"/>
          <p:cNvSpPr/>
          <p:nvPr/>
        </p:nvSpPr>
        <p:spPr>
          <a:xfrm>
            <a:off x="2645351" y="5973474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8" name="Rectangle 947"/>
          <p:cNvSpPr/>
          <p:nvPr/>
        </p:nvSpPr>
        <p:spPr>
          <a:xfrm>
            <a:off x="1197412" y="62417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50" name="Rectangle 949"/>
          <p:cNvSpPr/>
          <p:nvPr/>
        </p:nvSpPr>
        <p:spPr>
          <a:xfrm>
            <a:off x="1570294" y="557436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69740" y="3890557"/>
            <a:ext cx="213391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dirty="0" smtClean="0">
                <a:solidFill>
                  <a:srgbClr val="FF0000"/>
                </a:solidFill>
              </a:rPr>
              <a:t>Buy-in nodes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2" y="4651854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212141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28" grpId="0" animBg="1"/>
      <p:bldP spid="929" grpId="0" animBg="1"/>
      <p:bldP spid="930" grpId="0" animBg="1"/>
      <p:bldP spid="931" grpId="0" animBg="1"/>
      <p:bldP spid="932" grpId="0" animBg="1"/>
      <p:bldP spid="933" grpId="0" animBg="1"/>
      <p:bldP spid="934" grpId="0" animBg="1"/>
      <p:bldP spid="935" grpId="0" animBg="1"/>
      <p:bldP spid="936" grpId="0" animBg="1"/>
      <p:bldP spid="937" grpId="0" animBg="1"/>
      <p:bldP spid="938" grpId="0" animBg="1"/>
      <p:bldP spid="939" grpId="0" animBg="1"/>
      <p:bldP spid="940" grpId="0" animBg="1"/>
      <p:bldP spid="941" grpId="0" animBg="1"/>
      <p:bldP spid="942" grpId="0" animBg="1"/>
      <p:bldP spid="945" grpId="0" animBg="1"/>
      <p:bldP spid="946" grpId="0" animBg="1"/>
      <p:bldP spid="947" grpId="0" animBg="1"/>
      <p:bldP spid="948" grpId="0" animBg="1"/>
      <p:bldP spid="950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952" name="Shape 952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53" name="Shape 953"/>
          <p:cNvSpPr/>
          <p:nvPr/>
        </p:nvSpPr>
        <p:spPr>
          <a:xfrm>
            <a:off x="2793238" y="1788857"/>
            <a:ext cx="7418325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Analytics Nodes</a:t>
            </a:r>
          </a:p>
        </p:txBody>
      </p:sp>
      <p:sp>
        <p:nvSpPr>
          <p:cNvPr id="954" name="Shape 954"/>
          <p:cNvSpPr/>
          <p:nvPr/>
        </p:nvSpPr>
        <p:spPr>
          <a:xfrm>
            <a:off x="1558318" y="3837378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The Quest Analytics Nodes allow users to run RStudio and SAS Studio in their web browser, backed by Quest file systems and nodes with more computational resources than available on a personal computer. They are available to all Quest users with an active allocation.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57" name="Shape 957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58" name="Shape 958"/>
          <p:cNvSpPr/>
          <p:nvPr/>
        </p:nvSpPr>
        <p:spPr>
          <a:xfrm>
            <a:off x="1621885" y="1788857"/>
            <a:ext cx="97610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Backing up your data</a:t>
            </a:r>
          </a:p>
        </p:txBody>
      </p:sp>
      <p:sp>
        <p:nvSpPr>
          <p:cNvPr id="959" name="Shape 959"/>
          <p:cNvSpPr/>
          <p:nvPr/>
        </p:nvSpPr>
        <p:spPr>
          <a:xfrm>
            <a:off x="1558318" y="3310436"/>
            <a:ext cx="9888164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dirty="0"/>
              <a:t>Northwestern Box: unlimited, free, 15GB single file limit</a:t>
            </a:r>
          </a:p>
          <a:p>
            <a:pPr algn="l"/>
            <a:endParaRPr dirty="0"/>
          </a:p>
          <a:p>
            <a:pPr algn="l"/>
            <a:r>
              <a:rPr dirty="0" smtClean="0"/>
              <a:t>RDSS</a:t>
            </a:r>
            <a:r>
              <a:rPr lang="en-US" dirty="0" smtClean="0"/>
              <a:t> (Research Data Storage Service)</a:t>
            </a:r>
            <a:r>
              <a:rPr dirty="0" smtClean="0"/>
              <a:t> </a:t>
            </a:r>
            <a:endParaRPr lang="en-US" dirty="0" smtClean="0"/>
          </a:p>
          <a:p>
            <a:pPr algn="l"/>
            <a:r>
              <a:rPr dirty="0" smtClean="0"/>
              <a:t>&amp; </a:t>
            </a:r>
            <a:r>
              <a:rPr dirty="0" err="1" smtClean="0"/>
              <a:t>FSMRESfiles</a:t>
            </a:r>
            <a:r>
              <a:rPr lang="en-US" dirty="0" smtClean="0"/>
              <a:t> (for Feinberg research)</a:t>
            </a:r>
            <a:endParaRPr dirty="0"/>
          </a:p>
          <a:p>
            <a:pPr algn="l"/>
            <a:endParaRPr dirty="0"/>
          </a:p>
          <a:p>
            <a:pPr algn="l"/>
            <a:r>
              <a:rPr dirty="0"/>
              <a:t>Amazon </a:t>
            </a:r>
            <a:r>
              <a:rPr dirty="0" smtClean="0"/>
              <a:t>AWS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Other cloud options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/>
          </p:cNvSpPr>
          <p:nvPr>
            <p:ph type="sldNum" sz="quarter" idx="2"/>
          </p:nvPr>
        </p:nvSpPr>
        <p:spPr>
          <a:xfrm>
            <a:off x="12000872" y="9232739"/>
            <a:ext cx="353688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62" name="Shape 962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63" name="Shape 963"/>
          <p:cNvSpPr/>
          <p:nvPr/>
        </p:nvSpPr>
        <p:spPr>
          <a:xfrm>
            <a:off x="4298689" y="4222750"/>
            <a:ext cx="440742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ACTIVITY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966" name="Shape 966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67" name="Shape 967"/>
          <p:cNvSpPr/>
          <p:nvPr/>
        </p:nvSpPr>
        <p:spPr>
          <a:xfrm>
            <a:off x="2180723" y="1434903"/>
            <a:ext cx="864335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Parallel Computing</a:t>
            </a:r>
          </a:p>
        </p:txBody>
      </p:sp>
      <p:sp>
        <p:nvSpPr>
          <p:cNvPr id="968" name="Shape 968"/>
          <p:cNvSpPr/>
          <p:nvPr/>
        </p:nvSpPr>
        <p:spPr>
          <a:xfrm>
            <a:off x="3879672" y="3841210"/>
            <a:ext cx="5245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“embarrassingly parallel”</a:t>
            </a:r>
          </a:p>
        </p:txBody>
      </p:sp>
      <p:sp>
        <p:nvSpPr>
          <p:cNvPr id="969" name="Shape 969"/>
          <p:cNvSpPr/>
          <p:nvPr/>
        </p:nvSpPr>
        <p:spPr>
          <a:xfrm>
            <a:off x="4412995" y="4552950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“pleasingly parallel”</a:t>
            </a:r>
          </a:p>
        </p:txBody>
      </p:sp>
      <p:sp>
        <p:nvSpPr>
          <p:cNvPr id="970" name="Shape 970"/>
          <p:cNvSpPr/>
          <p:nvPr/>
        </p:nvSpPr>
        <p:spPr>
          <a:xfrm>
            <a:off x="3654501" y="5264689"/>
            <a:ext cx="56957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high-throughput computing</a:t>
            </a:r>
          </a:p>
        </p:txBody>
      </p:sp>
      <p:sp>
        <p:nvSpPr>
          <p:cNvPr id="971" name="Shape 971"/>
          <p:cNvSpPr/>
          <p:nvPr/>
        </p:nvSpPr>
        <p:spPr>
          <a:xfrm>
            <a:off x="4565243" y="7351567"/>
            <a:ext cx="38743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message passing:</a:t>
            </a:r>
          </a:p>
        </p:txBody>
      </p:sp>
      <p:sp>
        <p:nvSpPr>
          <p:cNvPr id="972" name="Shape 972"/>
          <p:cNvSpPr/>
          <p:nvPr/>
        </p:nvSpPr>
        <p:spPr>
          <a:xfrm>
            <a:off x="4271025" y="8042749"/>
            <a:ext cx="446276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MPI, </a:t>
            </a:r>
            <a:r>
              <a:rPr lang="en-US" dirty="0" smtClean="0"/>
              <a:t>Spark, </a:t>
            </a:r>
            <a:r>
              <a:rPr dirty="0" err="1" smtClean="0"/>
              <a:t>OpenM</a:t>
            </a:r>
            <a:r>
              <a:rPr lang="en-US" dirty="0" err="1" smtClean="0"/>
              <a:t>P</a:t>
            </a:r>
            <a:endParaRPr dirty="0"/>
          </a:p>
        </p:txBody>
      </p:sp>
      <p:sp>
        <p:nvSpPr>
          <p:cNvPr id="973" name="Shape 973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Multiple jobs working independently</a:t>
            </a:r>
          </a:p>
        </p:txBody>
      </p:sp>
      <p:sp>
        <p:nvSpPr>
          <p:cNvPr id="974" name="Shape 974"/>
          <p:cNvSpPr/>
          <p:nvPr/>
        </p:nvSpPr>
        <p:spPr>
          <a:xfrm>
            <a:off x="2062894" y="6655941"/>
            <a:ext cx="8879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 job communicating across nodes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2" animBg="1" advAuto="0"/>
      <p:bldP spid="969" grpId="3" animBg="1" advAuto="0"/>
      <p:bldP spid="970" grpId="4" animBg="1" advAuto="0"/>
      <p:bldP spid="971" grpId="6" animBg="1" advAuto="0"/>
      <p:bldP spid="972" grpId="7" animBg="1" advAuto="0"/>
      <p:bldP spid="973" grpId="1" animBg="1" advAuto="0"/>
      <p:bldP spid="974" grpId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977" name="Shape 977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sp>
        <p:nvSpPr>
          <p:cNvPr id="978" name="Shape 978"/>
          <p:cNvSpPr/>
          <p:nvPr/>
        </p:nvSpPr>
        <p:spPr>
          <a:xfrm>
            <a:off x="4363402" y="2733794"/>
            <a:ext cx="427799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Software </a:t>
            </a:r>
          </a:p>
        </p:txBody>
      </p:sp>
      <p:sp>
        <p:nvSpPr>
          <p:cNvPr id="979" name="Shape 979"/>
          <p:cNvSpPr/>
          <p:nvPr/>
        </p:nvSpPr>
        <p:spPr>
          <a:xfrm>
            <a:off x="2007209" y="5241485"/>
            <a:ext cx="8990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https://kb.northwestern.edu/quest-software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785368" y="2773477"/>
            <a:ext cx="11434065" cy="4368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t>: launch the Terminal App:</a:t>
            </a:r>
          </a:p>
          <a:p>
            <a:pPr algn="l">
              <a:defRPr sz="4000"/>
            </a:pPr>
            <a:r>
              <a:t>    ssh &lt;netID&gt;@</a:t>
            </a:r>
            <a:r>
              <a:rPr u="sng">
                <a:hlinkClick r:id="rId2"/>
              </a:rPr>
              <a:t>quest.it</a:t>
            </a:r>
            <a:r>
              <a:t>.northwestern.edu</a:t>
            </a:r>
          </a:p>
          <a:p>
            <a:pPr algn="l">
              <a:defRPr sz="4000"/>
            </a:pPr>
            <a:endParaRPr/>
          </a:p>
          <a:p>
            <a:pPr algn="l">
              <a:defRPr sz="4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t>: launch PuTTY (preferred) or FastX:</a:t>
            </a:r>
          </a:p>
          <a:p>
            <a:pPr algn="l">
              <a:defRPr sz="4000"/>
            </a:pPr>
            <a:r>
              <a:t>    Hostname : quest.it.northwestern.edu </a:t>
            </a:r>
          </a:p>
          <a:p>
            <a:pPr algn="l">
              <a:defRPr sz="4000"/>
            </a:pPr>
            <a:r>
              <a:t>    Username : your Northwestern NetID </a:t>
            </a:r>
          </a:p>
          <a:p>
            <a:pPr algn="l">
              <a:defRPr sz="4000"/>
            </a:pPr>
            <a:r>
              <a:t>    Password : your Northwestern NetID password </a:t>
            </a:r>
          </a:p>
        </p:txBody>
      </p:sp>
      <p:sp>
        <p:nvSpPr>
          <p:cNvPr id="983" name="Shape 983"/>
          <p:cNvSpPr/>
          <p:nvPr/>
        </p:nvSpPr>
        <p:spPr>
          <a:xfrm>
            <a:off x="2207484" y="668174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Logging in and Getting started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677130" y="1244807"/>
            <a:ext cx="12828220" cy="7426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t>login to Quest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$ssh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u="sng">
                <a:hlinkClick r:id="rId2"/>
              </a:rPr>
              <a:t>quest.northwestern.edu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2) where are you?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$pwd</a:t>
            </a:r>
            <a:r>
              <a:t>  -&gt;  this is your home directory</a:t>
            </a:r>
          </a:p>
          <a:p>
            <a:pPr algn="l">
              <a:defRPr sz="3400"/>
            </a:pPr>
            <a:endParaRPr/>
          </a:p>
          <a:p>
            <a:pPr algn="l">
              <a:defRPr sz="3400"/>
            </a:pPr>
            <a:r>
              <a:t>3) what is the name of your project allocation?  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$groups</a:t>
            </a:r>
            <a:r>
              <a:t>  (your project is in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/projects/&lt;allocation&gt;</a:t>
            </a:r>
            <a:r>
              <a:t>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4) what is the status of your project?                                               </a:t>
            </a:r>
          </a:p>
          <a:p>
            <a:pPr algn="l">
              <a:defRPr sz="3400"/>
            </a:pPr>
            <a:r>
              <a:t> 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$checkproject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&lt;allocation&gt;</a:t>
            </a: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5) how much space is used in your home dir?</a:t>
            </a:r>
          </a:p>
          <a:p>
            <a:pPr algn="l">
              <a:defRPr sz="3400"/>
            </a:pPr>
            <a:r>
              <a:t> 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$homedu</a:t>
            </a:r>
          </a:p>
        </p:txBody>
      </p:sp>
      <p:sp>
        <p:nvSpPr>
          <p:cNvPr id="987" name="Shape 987"/>
          <p:cNvSpPr/>
          <p:nvPr/>
        </p:nvSpPr>
        <p:spPr>
          <a:xfrm>
            <a:off x="2207484" y="55193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Logging in and Getting started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2153344" y="55193"/>
            <a:ext cx="927384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Getting started with Cyberduck</a:t>
            </a:r>
          </a:p>
        </p:txBody>
      </p:sp>
      <p:sp>
        <p:nvSpPr>
          <p:cNvPr id="991" name="Shape 991"/>
          <p:cNvSpPr/>
          <p:nvPr/>
        </p:nvSpPr>
        <p:spPr>
          <a:xfrm>
            <a:off x="684753" y="1155684"/>
            <a:ext cx="11635295" cy="7442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To connect to Quest, start Cyberduck and then :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1)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Click Open Connection</a:t>
            </a:r>
            <a:r>
              <a:t> in the upper left of the Cyberduck window</a:t>
            </a:r>
          </a:p>
          <a:p>
            <a:pPr algn="l">
              <a:defRPr sz="2800"/>
            </a:pPr>
            <a:r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2)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Enter quest.it.northwestern.edu</a:t>
            </a:r>
            <a:r>
              <a:t> for server specification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3)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Enter your NetID</a:t>
            </a:r>
            <a:r>
              <a:t> in the Username: box and </a:t>
            </a:r>
            <a:r>
              <a:rPr u="sng"/>
              <a:t>leave the Password: box empty</a:t>
            </a:r>
            <a:r>
              <a:t> to prevent your NetID password from being saved in a file on your personal computer. Public Key Authentication is not supported.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4)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Click Connect</a:t>
            </a:r>
            <a:r>
              <a:t>. You will see a Login failed window.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5)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Enter your NetID password</a:t>
            </a:r>
            <a:r>
              <a:t> in the Password: field.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6)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Click Login.​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505329" y="867658"/>
            <a:ext cx="924282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dirty="0"/>
              <a:t>Research Computing: the Consultants</a:t>
            </a:r>
          </a:p>
        </p:txBody>
      </p:sp>
      <p:sp>
        <p:nvSpPr>
          <p:cNvPr id="148" name="Shape 148"/>
          <p:cNvSpPr/>
          <p:nvPr/>
        </p:nvSpPr>
        <p:spPr>
          <a:xfrm>
            <a:off x="608171" y="3570832"/>
            <a:ext cx="3226305" cy="4165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Social Sciences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Computer Science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Materials </a:t>
            </a:r>
            <a:r>
              <a:rPr sz="2400" dirty="0" smtClean="0"/>
              <a:t>Science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Astrophysics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Science 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Bioinformatics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Cloud Computing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</a:t>
            </a:r>
            <a:r>
              <a:rPr sz="2400" dirty="0" smtClean="0"/>
              <a:t>Workflow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Data Management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Visualizations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Animations</a:t>
            </a:r>
            <a:endParaRPr sz="2400" dirty="0"/>
          </a:p>
        </p:txBody>
      </p:sp>
      <p:sp>
        <p:nvSpPr>
          <p:cNvPr id="149" name="Shape 149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26741" y="971628"/>
            <a:ext cx="7241071" cy="7326409"/>
            <a:chOff x="5126741" y="971628"/>
            <a:chExt cx="7241071" cy="7326409"/>
          </a:xfrm>
        </p:grpSpPr>
        <p:pic>
          <p:nvPicPr>
            <p:cNvPr id="1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64056" y="6129868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68951" y="3570832"/>
              <a:ext cx="2191421" cy="219142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9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26741" y="6139035"/>
              <a:ext cx="2159001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0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126741" y="3570832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2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664056" y="3570832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3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201370" y="6139035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36853" y="971628"/>
              <a:ext cx="2230959" cy="2222142"/>
            </a:xfrm>
            <a:prstGeom prst="rect">
              <a:avLst/>
            </a:prstGeom>
            <a:effectLst>
              <a:outerShdw blurRad="190500" dist="8890" dir="5400000" algn="ctr" rotWithShape="0">
                <a:schemeClr val="tx1"/>
              </a:outerShdw>
            </a:effectLst>
          </p:spPr>
        </p:pic>
      </p:grpSp>
      <p:sp>
        <p:nvSpPr>
          <p:cNvPr id="2" name="Rectangle 1"/>
          <p:cNvSpPr/>
          <p:nvPr/>
        </p:nvSpPr>
        <p:spPr>
          <a:xfrm>
            <a:off x="608171" y="1945513"/>
            <a:ext cx="43226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 are a team under Northwestern Information Technology with research backgrounds </a:t>
            </a:r>
            <a:r>
              <a:rPr lang="en-US" sz="2400" dirty="0" smtClean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in:</a:t>
            </a:r>
            <a:endParaRPr lang="en-US" sz="2400" dirty="0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2059199" y="451828"/>
            <a:ext cx="946213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transfer intro.tar with Cyberduck</a:t>
            </a:r>
          </a:p>
        </p:txBody>
      </p:sp>
      <p:sp>
        <p:nvSpPr>
          <p:cNvPr id="995" name="Shape 995"/>
          <p:cNvSpPr/>
          <p:nvPr/>
        </p:nvSpPr>
        <p:spPr>
          <a:xfrm>
            <a:off x="684753" y="1504128"/>
            <a:ext cx="11913035" cy="7119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3200" u="sng"/>
            </a:pPr>
            <a:r>
              <a:rPr dirty="0"/>
              <a:t>On your local machine</a:t>
            </a:r>
          </a:p>
          <a:p>
            <a:pPr algn="l">
              <a:defRPr sz="2800"/>
            </a:pPr>
            <a:r>
              <a:rPr lang="en-US" dirty="0" smtClean="0"/>
              <a:t>Download </a:t>
            </a:r>
            <a:r>
              <a:rPr lang="en-US" dirty="0"/>
              <a:t>the </a:t>
            </a:r>
            <a:r>
              <a:rPr lang="en-US" dirty="0" smtClean="0"/>
              <a:t>repo zip </a:t>
            </a:r>
            <a:r>
              <a:rPr lang="en-US" dirty="0"/>
              <a:t>@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github.com/nuitrcs/intro-quest-workshop</a:t>
            </a:r>
            <a:endParaRPr lang="en-US" dirty="0"/>
          </a:p>
          <a:p>
            <a:pPr algn="l">
              <a:defRPr sz="2800"/>
            </a:pPr>
            <a:endParaRPr lang="en-US" dirty="0" smtClean="0"/>
          </a:p>
          <a:p>
            <a:pPr algn="l">
              <a:defRPr sz="2800"/>
            </a:pPr>
            <a:r>
              <a:rPr lang="en-US" dirty="0" smtClean="0"/>
              <a:t>Open the zip file (7zip is </a:t>
            </a:r>
            <a:r>
              <a:rPr lang="en-US" dirty="0"/>
              <a:t>a quick option </a:t>
            </a:r>
            <a:r>
              <a:rPr lang="en-US" dirty="0">
                <a:hlinkClick r:id="rId3"/>
              </a:rPr>
              <a:t>http://www.7-zip.org/</a:t>
            </a:r>
            <a:r>
              <a:rPr lang="en-US" dirty="0"/>
              <a:t>)</a:t>
            </a:r>
            <a:endParaRPr lang="en-US" dirty="0" smtClean="0"/>
          </a:p>
          <a:p>
            <a:pPr algn="l">
              <a:defRPr sz="2800"/>
            </a:pPr>
            <a:endParaRPr lang="en-US" dirty="0" smtClean="0"/>
          </a:p>
          <a:p>
            <a:pPr algn="l">
              <a:defRPr sz="2800"/>
            </a:pPr>
            <a:r>
              <a:rPr dirty="0" smtClean="0"/>
              <a:t>Drag </a:t>
            </a:r>
            <a:r>
              <a:rPr dirty="0"/>
              <a:t>intro.tar into your home directory in </a:t>
            </a:r>
            <a:r>
              <a:rPr dirty="0" err="1"/>
              <a:t>Cyberduck</a:t>
            </a:r>
            <a:endParaRPr dirty="0"/>
          </a:p>
          <a:p>
            <a:pPr algn="l">
              <a:defRPr sz="2800"/>
            </a:pPr>
            <a:endParaRPr dirty="0"/>
          </a:p>
          <a:p>
            <a:pPr algn="l">
              <a:defRPr sz="3200" u="sng"/>
            </a:pPr>
            <a:r>
              <a:rPr dirty="0"/>
              <a:t>On the command line window that’s logged into Quest</a:t>
            </a:r>
          </a:p>
          <a:p>
            <a:pPr algn="l">
              <a:defRPr sz="28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$ ls         </a:t>
            </a:r>
            <a:r>
              <a:rPr dirty="0"/>
              <a:t>confirm intro.tar is in the directory that you are in</a:t>
            </a:r>
          </a:p>
          <a:p>
            <a:pPr algn="l">
              <a:defRPr sz="2800"/>
            </a:pPr>
            <a:endParaRPr dirty="0"/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$ tar </a:t>
            </a:r>
            <a:r>
              <a:rPr dirty="0" err="1"/>
              <a:t>xvf</a:t>
            </a:r>
            <a:r>
              <a:rPr dirty="0"/>
              <a:t> intro.tar       </a:t>
            </a:r>
            <a:r>
              <a:rPr b="0" dirty="0">
                <a:latin typeface="+mn-lt"/>
                <a:ea typeface="+mn-ea"/>
                <a:cs typeface="+mn-cs"/>
                <a:sym typeface="Helvetica Light"/>
              </a:rPr>
              <a:t>to unpack the tar file</a:t>
            </a:r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 b="0" dirty="0">
              <a:latin typeface="+mn-lt"/>
              <a:ea typeface="+mn-ea"/>
              <a:cs typeface="+mn-cs"/>
              <a:sym typeface="Helvetica Light"/>
            </a:endParaRPr>
          </a:p>
          <a:p>
            <a:pPr algn="l">
              <a:defRPr sz="28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$ ls  </a:t>
            </a:r>
            <a:r>
              <a:rPr dirty="0"/>
              <a:t>look for the unpacked files “submit_generic.sh</a:t>
            </a:r>
            <a:r>
              <a:rPr dirty="0" smtClean="0"/>
              <a:t>”</a:t>
            </a:r>
            <a:r>
              <a:rPr lang="en-US" dirty="0" smtClean="0"/>
              <a:t>,</a:t>
            </a:r>
            <a:r>
              <a:rPr dirty="0" smtClean="0"/>
              <a:t> </a:t>
            </a:r>
            <a:r>
              <a:rPr dirty="0"/>
              <a:t>“helloworld.py</a:t>
            </a:r>
            <a:r>
              <a:rPr dirty="0" smtClean="0"/>
              <a:t>”</a:t>
            </a:r>
            <a:r>
              <a:rPr lang="en-US" dirty="0" smtClean="0"/>
              <a:t> and “whereami.sh”</a:t>
            </a:r>
            <a:endParaRPr dirty="0"/>
          </a:p>
          <a:p>
            <a:pPr algn="l">
              <a:defRPr sz="2800"/>
            </a:pPr>
            <a:endParaRPr dirty="0"/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$ cat submit_generic.sh  </a:t>
            </a:r>
            <a:r>
              <a:rPr b="0" dirty="0">
                <a:latin typeface="+mn-lt"/>
                <a:ea typeface="+mn-ea"/>
                <a:cs typeface="+mn-cs"/>
                <a:sym typeface="Helvetica Light"/>
              </a:rPr>
              <a:t>take a look at the header of this file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3392068" y="502225"/>
            <a:ext cx="622066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submit_generic.sh</a:t>
            </a:r>
          </a:p>
        </p:txBody>
      </p:sp>
      <p:sp>
        <p:nvSpPr>
          <p:cNvPr id="999" name="Shape 999"/>
          <p:cNvSpPr/>
          <p:nvPr/>
        </p:nvSpPr>
        <p:spPr>
          <a:xfrm>
            <a:off x="684753" y="2117070"/>
            <a:ext cx="12211029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-A &lt;</a:t>
            </a:r>
            <a:r>
              <a:rPr dirty="0" err="1"/>
              <a:t>allocationID</a:t>
            </a:r>
            <a:r>
              <a:rPr dirty="0"/>
              <a:t>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-q &lt;</a:t>
            </a:r>
            <a:r>
              <a:rPr dirty="0" err="1"/>
              <a:t>queue_type</a:t>
            </a:r>
            <a:r>
              <a:rPr dirty="0"/>
              <a:t>&gt;   ## 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-l nodes=1:ppn=1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-l </a:t>
            </a:r>
            <a:r>
              <a:rPr dirty="0" err="1"/>
              <a:t>walltime</a:t>
            </a:r>
            <a:r>
              <a:rPr dirty="0"/>
              <a:t>=00:10:00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-N </a:t>
            </a:r>
            <a:r>
              <a:rPr dirty="0" err="1"/>
              <a:t>sample_job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-o </a:t>
            </a:r>
            <a:r>
              <a:rPr dirty="0" err="1"/>
              <a:t>outlog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-e </a:t>
            </a:r>
            <a:r>
              <a:rPr dirty="0" err="1"/>
              <a:t>errlog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cd $PBS_O_WORKDIR 	    ## the directory from which the job was submitted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module load python     ## Load necessary modules (software </a:t>
            </a:r>
            <a:r>
              <a:rPr dirty="0" err="1"/>
              <a:t>pr</a:t>
            </a:r>
            <a:r>
              <a:rPr dirty="0"/>
              <a:t> libraries)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bash </a:t>
            </a:r>
            <a:r>
              <a:rPr lang="en-US" dirty="0" err="1" smtClean="0"/>
              <a:t>whereami</a:t>
            </a:r>
            <a:r>
              <a:rPr lang="en-US" dirty="0" smtClean="0"/>
              <a:t>          ## </a:t>
            </a:r>
            <a:r>
              <a:rPr lang="en-US" dirty="0"/>
              <a:t>Run the program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python helloworld.py   ## Run the program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002" name="Shape 1002"/>
          <p:cNvSpPr/>
          <p:nvPr/>
        </p:nvSpPr>
        <p:spPr>
          <a:xfrm>
            <a:off x="3961570" y="451828"/>
            <a:ext cx="565739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submitting a job</a:t>
            </a:r>
          </a:p>
        </p:txBody>
      </p:sp>
      <p:grpSp>
        <p:nvGrpSpPr>
          <p:cNvPr id="1005" name="Group 1005"/>
          <p:cNvGrpSpPr/>
          <p:nvPr/>
        </p:nvGrpSpPr>
        <p:grpSpPr>
          <a:xfrm>
            <a:off x="909470" y="1519445"/>
            <a:ext cx="2867384" cy="1270001"/>
            <a:chOff x="0" y="0"/>
            <a:chExt cx="2867382" cy="1270000"/>
          </a:xfrm>
        </p:grpSpPr>
        <p:sp>
          <p:nvSpPr>
            <p:cNvPr id="1003" name="Shape 1003"/>
            <p:cNvSpPr/>
            <p:nvPr/>
          </p:nvSpPr>
          <p:spPr>
            <a:xfrm>
              <a:off x="0" y="0"/>
              <a:ext cx="2867383" cy="1270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35603" y="6046864"/>
            <a:ext cx="7142206" cy="2434673"/>
            <a:chOff x="0" y="0"/>
            <a:chExt cx="7142204" cy="2434671"/>
          </a:xfrm>
        </p:grpSpPr>
        <p:pic>
          <p:nvPicPr>
            <p:cNvPr id="1006" name="Screen Shot 2017-10-12 at 2.09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15117" cy="2434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2654367" y="684135"/>
              <a:ext cx="4487838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-A &lt;allocationID&gt;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-q &lt;queue_type&gt;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-l nodes=1:ppn=1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-l walltime=00:10:00</a:t>
              </a:r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909470" y="3547002"/>
            <a:ext cx="2867384" cy="2722808"/>
            <a:chOff x="0" y="0"/>
            <a:chExt cx="2867382" cy="2722806"/>
          </a:xfrm>
        </p:grpSpPr>
        <p:sp>
          <p:nvSpPr>
            <p:cNvPr id="1009" name="Shape 1009"/>
            <p:cNvSpPr/>
            <p:nvPr/>
          </p:nvSpPr>
          <p:spPr>
            <a:xfrm flipH="1">
              <a:off x="1380098" y="0"/>
              <a:ext cx="1" cy="124306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012" name="Group 1012"/>
            <p:cNvGrpSpPr/>
            <p:nvPr/>
          </p:nvGrpSpPr>
          <p:grpSpPr>
            <a:xfrm>
              <a:off x="0" y="1452806"/>
              <a:ext cx="2867383" cy="1270001"/>
              <a:chOff x="0" y="0"/>
              <a:chExt cx="2867382" cy="1270000"/>
            </a:xfrm>
          </p:grpSpPr>
          <p:sp>
            <p:nvSpPr>
              <p:cNvPr id="1010" name="Shape 1010"/>
              <p:cNvSpPr/>
              <p:nvPr/>
            </p:nvSpPr>
            <p:spPr>
              <a:xfrm>
                <a:off x="0" y="0"/>
                <a:ext cx="2867383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360185" y="311150"/>
                <a:ext cx="214701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scheduler</a:t>
                </a:r>
              </a:p>
            </p:txBody>
          </p:sp>
        </p:grpSp>
      </p:grpSp>
      <p:grpSp>
        <p:nvGrpSpPr>
          <p:cNvPr id="1016" name="Group 1016"/>
          <p:cNvGrpSpPr/>
          <p:nvPr/>
        </p:nvGrpSpPr>
        <p:grpSpPr>
          <a:xfrm>
            <a:off x="964518" y="3424501"/>
            <a:ext cx="7287508" cy="5371705"/>
            <a:chOff x="0" y="0"/>
            <a:chExt cx="7287506" cy="5371703"/>
          </a:xfrm>
        </p:grpSpPr>
        <p:sp>
          <p:nvSpPr>
            <p:cNvPr id="1014" name="Shape 1014"/>
            <p:cNvSpPr/>
            <p:nvPr/>
          </p:nvSpPr>
          <p:spPr>
            <a:xfrm flipV="1">
              <a:off x="3104310" y="0"/>
              <a:ext cx="4183197" cy="213090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015" name="Screen Shot 2017-10-12 at 2.14.3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48896"/>
              <a:ext cx="2742976" cy="2722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7" name="Shape 1017"/>
          <p:cNvSpPr/>
          <p:nvPr/>
        </p:nvSpPr>
        <p:spPr>
          <a:xfrm>
            <a:off x="428764" y="2898460"/>
            <a:ext cx="37216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“msub submit.sh”</a:t>
            </a:r>
          </a:p>
        </p:txBody>
      </p:sp>
      <p:grpSp>
        <p:nvGrpSpPr>
          <p:cNvPr id="1033" name="Group 1033"/>
          <p:cNvGrpSpPr/>
          <p:nvPr/>
        </p:nvGrpSpPr>
        <p:grpSpPr>
          <a:xfrm>
            <a:off x="8517059" y="1354666"/>
            <a:ext cx="3254734" cy="7044267"/>
            <a:chOff x="0" y="0"/>
            <a:chExt cx="3254733" cy="7044266"/>
          </a:xfrm>
        </p:grpSpPr>
        <p:grpSp>
          <p:nvGrpSpPr>
            <p:cNvPr id="1020" name="Group 1020"/>
            <p:cNvGrpSpPr/>
            <p:nvPr/>
          </p:nvGrpSpPr>
          <p:grpSpPr>
            <a:xfrm>
              <a:off x="0" y="0"/>
              <a:ext cx="3254734" cy="1270000"/>
              <a:chOff x="0" y="0"/>
              <a:chExt cx="3254733" cy="1270000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0" y="1443566"/>
              <a:ext cx="3254734" cy="1270001"/>
              <a:chOff x="0" y="0"/>
              <a:chExt cx="3254733" cy="1270000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6" name="Group 1026"/>
            <p:cNvGrpSpPr/>
            <p:nvPr/>
          </p:nvGrpSpPr>
          <p:grpSpPr>
            <a:xfrm>
              <a:off x="0" y="2887133"/>
              <a:ext cx="3254734" cy="1270001"/>
              <a:chOff x="0" y="0"/>
              <a:chExt cx="3254733" cy="1270000"/>
            </a:xfrm>
          </p:grpSpPr>
          <p:sp>
            <p:nvSpPr>
              <p:cNvPr id="1024" name="Shape 1024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0" y="4330700"/>
              <a:ext cx="3254734" cy="1270000"/>
              <a:chOff x="0" y="0"/>
              <a:chExt cx="3254733" cy="1270000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32" name="Group 1032"/>
            <p:cNvGrpSpPr/>
            <p:nvPr/>
          </p:nvGrpSpPr>
          <p:grpSpPr>
            <a:xfrm>
              <a:off x="0" y="5774266"/>
              <a:ext cx="3254734" cy="1270001"/>
              <a:chOff x="0" y="0"/>
              <a:chExt cx="3254733" cy="1270000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1" animBg="1" advAuto="0"/>
      <p:bldP spid="1008" grpId="4" animBg="1" advAuto="0"/>
      <p:bldP spid="1013" grpId="3" animBg="1" advAuto="0"/>
      <p:bldP spid="1016" grpId="6" animBg="1" advAuto="0"/>
      <p:bldP spid="1017" grpId="2" animBg="1" advAuto="0"/>
      <p:bldP spid="1033" grpId="5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4860638" y="2868399"/>
            <a:ext cx="9851466" cy="396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-A p20XXX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-q short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-l nodes=1:ppn=6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-l walltime=04:00:00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-N projectname_mysoftware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-o outlog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-e errlog</a:t>
            </a:r>
          </a:p>
        </p:txBody>
      </p:sp>
      <p:sp>
        <p:nvSpPr>
          <p:cNvPr id="1037" name="Shape 1037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038" name="Shape 1038"/>
          <p:cNvSpPr/>
          <p:nvPr/>
        </p:nvSpPr>
        <p:spPr>
          <a:xfrm>
            <a:off x="3333059" y="3416225"/>
            <a:ext cx="143609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Account:</a:t>
            </a:r>
          </a:p>
        </p:txBody>
      </p:sp>
      <p:sp>
        <p:nvSpPr>
          <p:cNvPr id="1039" name="Shape 1039"/>
          <p:cNvSpPr/>
          <p:nvPr/>
        </p:nvSpPr>
        <p:spPr>
          <a:xfrm>
            <a:off x="3566727" y="3878402"/>
            <a:ext cx="11973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Queue:</a:t>
            </a:r>
          </a:p>
        </p:txBody>
      </p:sp>
      <p:sp>
        <p:nvSpPr>
          <p:cNvPr id="1040" name="Shape 1040"/>
          <p:cNvSpPr/>
          <p:nvPr/>
        </p:nvSpPr>
        <p:spPr>
          <a:xfrm>
            <a:off x="293810" y="2941700"/>
            <a:ext cx="44448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Behold, this is a BASH script:</a:t>
            </a:r>
          </a:p>
        </p:txBody>
      </p:sp>
      <p:sp>
        <p:nvSpPr>
          <p:cNvPr id="1041" name="Shape 1041"/>
          <p:cNvSpPr/>
          <p:nvPr/>
        </p:nvSpPr>
        <p:spPr>
          <a:xfrm>
            <a:off x="2012917" y="4853203"/>
            <a:ext cx="27024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Length of the job: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070593" y="5828005"/>
            <a:ext cx="36200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Generate an output log:</a:t>
            </a:r>
          </a:p>
        </p:txBody>
      </p:sp>
      <p:sp>
        <p:nvSpPr>
          <p:cNvPr id="1043" name="Shape 1043"/>
          <p:cNvSpPr/>
          <p:nvPr/>
        </p:nvSpPr>
        <p:spPr>
          <a:xfrm>
            <a:off x="2504457" y="5363515"/>
            <a:ext cx="21879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Name the job:</a:t>
            </a:r>
          </a:p>
        </p:txBody>
      </p:sp>
      <p:sp>
        <p:nvSpPr>
          <p:cNvPr id="1044" name="Shape 1044"/>
          <p:cNvSpPr/>
          <p:nvPr/>
        </p:nvSpPr>
        <p:spPr>
          <a:xfrm>
            <a:off x="721083" y="4388714"/>
            <a:ext cx="39987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Number of nodes &amp; cores:</a:t>
            </a:r>
          </a:p>
        </p:txBody>
      </p:sp>
      <p:sp>
        <p:nvSpPr>
          <p:cNvPr id="1045" name="Shape 1045"/>
          <p:cNvSpPr/>
          <p:nvPr/>
        </p:nvSpPr>
        <p:spPr>
          <a:xfrm>
            <a:off x="798144" y="1917743"/>
            <a:ext cx="114085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What is the scheduler looking for in your script?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328301" y="6297905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Generate an error log: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2" animBg="1" advAuto="0"/>
      <p:bldP spid="1039" grpId="3" animBg="1" advAuto="0"/>
      <p:bldP spid="1040" grpId="1" animBg="1" advAuto="0"/>
      <p:bldP spid="1041" grpId="5" animBg="1" advAuto="0"/>
      <p:bldP spid="1042" grpId="7" animBg="1" advAuto="0"/>
      <p:bldP spid="1043" grpId="6" animBg="1" advAuto="0"/>
      <p:bldP spid="1044" grpId="4" animBg="1" advAuto="0"/>
      <p:bldP spid="1046" grpId="8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1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5" name="Shape 177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rPr dirty="0"/>
              <a:t>text editor: vi/vim</a:t>
            </a:r>
          </a:p>
        </p:txBody>
      </p:sp>
      <p:sp>
        <p:nvSpPr>
          <p:cNvPr id="6" name="Shape 1778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/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On command line: “vi submit_generic.sh”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You land in command mode 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enter insert mode: “</a:t>
            </a:r>
            <a:r>
              <a:rPr dirty="0" err="1">
                <a:solidFill>
                  <a:schemeClr val="tx1"/>
                </a:solidFill>
              </a:rPr>
              <a:t>i</a:t>
            </a:r>
            <a:r>
              <a:rPr dirty="0">
                <a:solidFill>
                  <a:schemeClr val="tx1"/>
                </a:solidFill>
              </a:rPr>
              <a:t>” where the cursor is; “o” inserts one line below that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Navigate with arrow keys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insert mode: “esc”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save: “:w”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exit: “:q”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without saving: “q!”</a:t>
            </a:r>
          </a:p>
        </p:txBody>
      </p:sp>
    </p:spTree>
    <p:extLst>
      <p:ext uri="{BB962C8B-B14F-4D97-AF65-F5344CB8AC3E}">
        <p14:creationId xmlns:p14="http://schemas.microsoft.com/office/powerpoint/2010/main" val="11566613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053" name="Shape 1053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054" name="Shape 1054"/>
          <p:cNvSpPr/>
          <p:nvPr/>
        </p:nvSpPr>
        <p:spPr>
          <a:xfrm>
            <a:off x="677130" y="2293158"/>
            <a:ext cx="12092001" cy="532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t>submit your job</a:t>
            </a:r>
          </a:p>
          <a:p>
            <a:pPr algn="l">
              <a:defRPr sz="3400"/>
            </a:pPr>
            <a:r>
              <a:t>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$msub submit_generic.sh</a:t>
            </a: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2) copy the job_id msub returns</a:t>
            </a:r>
          </a:p>
          <a:p>
            <a:pPr algn="l">
              <a:defRPr sz="3400"/>
            </a:pPr>
            <a:endParaRPr/>
          </a:p>
          <a:p>
            <a:pPr algn="l">
              <a:defRPr sz="3400"/>
            </a:pPr>
            <a:r>
              <a:t>3) where is your job in the queue?  </a:t>
            </a:r>
          </a:p>
          <a:p>
            <a:pPr algn="l">
              <a:defRPr sz="3400"/>
            </a:pPr>
            <a:r>
              <a:t>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$showq -u &lt;your netID&gt;</a:t>
            </a:r>
            <a:r>
              <a:t>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4) what is the status of your job?                                               </a:t>
            </a:r>
          </a:p>
          <a:p>
            <a:pPr algn="l">
              <a:defRPr sz="3400"/>
            </a:pPr>
            <a:r>
              <a:t>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$checkjob &lt;job_id&gt;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057" name="Shape 1057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058" name="Shape 1058"/>
          <p:cNvSpPr/>
          <p:nvPr/>
        </p:nvSpPr>
        <p:spPr>
          <a:xfrm>
            <a:off x="1483715" y="5986035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endParaRPr dirty="0"/>
          </a:p>
          <a:p>
            <a:pPr algn="l"/>
            <a:r>
              <a:rPr u="sng" dirty="0">
                <a:hlinkClick r:id="rId2"/>
              </a:rPr>
              <a:t>https://kb.northwestern.edu/page.php?id=70719</a:t>
            </a:r>
          </a:p>
        </p:txBody>
      </p:sp>
      <p:sp>
        <p:nvSpPr>
          <p:cNvPr id="1059" name="Shape 1059"/>
          <p:cNvSpPr/>
          <p:nvPr/>
        </p:nvSpPr>
        <p:spPr>
          <a:xfrm>
            <a:off x="3128340" y="5293889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Example Jobs 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483715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https://kb.northwestern.edu/page.php?id=69247</a:t>
            </a:r>
          </a:p>
        </p:txBody>
      </p:sp>
      <p:sp>
        <p:nvSpPr>
          <p:cNvPr id="1061" name="Shape 1061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Jobs on Quest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>
            <a:spLocks noGrp="1"/>
          </p:cNvSpPr>
          <p:nvPr>
            <p:ph type="title"/>
          </p:nvPr>
        </p:nvSpPr>
        <p:spPr>
          <a:xfrm>
            <a:off x="1300479" y="2480681"/>
            <a:ext cx="11704322" cy="15092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1065" name="Shape 1065"/>
          <p:cNvSpPr>
            <a:spLocks noGrp="1"/>
          </p:cNvSpPr>
          <p:nvPr>
            <p:ph type="body" sz="half" idx="1"/>
          </p:nvPr>
        </p:nvSpPr>
        <p:spPr>
          <a:xfrm>
            <a:off x="1300480" y="4334933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hlinkClick r:id="rId3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  <a:endParaRPr u="sng">
              <a:hlinkClick r:id="rId3"/>
            </a:endParaR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06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/>
              <a:t>Python package installation</a:t>
            </a:r>
            <a:endParaRPr dirty="0"/>
          </a:p>
        </p:txBody>
      </p:sp>
      <p:sp>
        <p:nvSpPr>
          <p:cNvPr id="5" name="Shape 1798"/>
          <p:cNvSpPr>
            <a:spLocks noGrp="1"/>
          </p:cNvSpPr>
          <p:nvPr>
            <p:ph type="body" sz="half" idx="1"/>
          </p:nvPr>
        </p:nvSpPr>
        <p:spPr>
          <a:xfrm>
            <a:off x="952499" y="2603500"/>
            <a:ext cx="10790321" cy="6286500"/>
          </a:xfrm>
          <a:prstGeom prst="rect">
            <a:avLst/>
          </a:prstGeom>
        </p:spPr>
        <p:txBody>
          <a:bodyPr/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python 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python (2.7)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pip install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–user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–upgrade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</a:rPr>
              <a:t>Install the package  - check in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/.local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olidFill>
                  <a:schemeClr val="tx1"/>
                </a:solidFill>
                <a:sym typeface="Helvetica"/>
              </a:rPr>
              <a:t>Start python and to test type 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import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tensorflow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 as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tf</a:t>
            </a:r>
            <a:endParaRPr lang="en-US" sz="252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olidFill>
                  <a:schemeClr val="tx1"/>
                </a:solidFill>
                <a:sym typeface="Helvetica"/>
              </a:rPr>
              <a:t>You can exit python by typing: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quit()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and press enter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02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8">
            <a:extLst>
              <a:ext uri="{FF2B5EF4-FFF2-40B4-BE49-F238E27FC236}">
                <a16:creationId xmlns:a16="http://schemas.microsoft.com/office/drawing/2014/main" id="{E943DB40-B5CC-6645-8C8C-582519A332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2500" y="2302329"/>
            <a:ext cx="10790321" cy="72373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R/3.4.3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R (3.4.3)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R (</a:t>
            </a:r>
            <a:r>
              <a:rPr lang="en-US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the R interpreter environment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can click yes to all the options 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 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quit()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then type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(for no)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Installations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 be in home directory under: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/R/x86_64-pc-linux-gnu-library/3.4/</a:t>
            </a:r>
          </a:p>
          <a:p>
            <a:endParaRPr lang="en-US" dirty="0"/>
          </a:p>
        </p:txBody>
      </p:sp>
      <p:sp>
        <p:nvSpPr>
          <p:cNvPr id="5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R </a:t>
            </a:r>
            <a:r>
              <a:rPr lang="en-US" dirty="0"/>
              <a:t>package installation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823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Research Computing: the Consultants</a:t>
            </a:r>
          </a:p>
        </p:txBody>
      </p:sp>
      <p:sp>
        <p:nvSpPr>
          <p:cNvPr id="178" name="Shape 178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sp>
        <p:nvSpPr>
          <p:cNvPr id="179" name="Shape 179"/>
          <p:cNvSpPr/>
          <p:nvPr/>
        </p:nvSpPr>
        <p:spPr>
          <a:xfrm>
            <a:off x="772184" y="3457573"/>
            <a:ext cx="4118843" cy="3637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Providing infrastructure, training, and support for:</a:t>
            </a:r>
          </a:p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Computing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processing and analysis Bioinformatics pipelines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management, sharing, and storage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Software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126741" y="971628"/>
            <a:ext cx="7241071" cy="7326409"/>
            <a:chOff x="5126741" y="971628"/>
            <a:chExt cx="7241071" cy="7326409"/>
          </a:xfrm>
        </p:grpSpPr>
        <p:pic>
          <p:nvPicPr>
            <p:cNvPr id="28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64056" y="6129868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9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68951" y="3570832"/>
              <a:ext cx="2191421" cy="219142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30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26741" y="6139035"/>
              <a:ext cx="2159001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31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126741" y="3570832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32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664056" y="3570832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33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201370" y="6139035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36853" y="971628"/>
              <a:ext cx="2230959" cy="2222142"/>
            </a:xfrm>
            <a:prstGeom prst="rect">
              <a:avLst/>
            </a:prstGeom>
            <a:effectLst>
              <a:outerShdw blurRad="190500" dist="8890" dir="5400000" algn="ctr" rotWithShape="0">
                <a:schemeClr val="tx1"/>
              </a:outerShdw>
            </a:effec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67599"/>
            <a:ext cx="11708423" cy="2039531"/>
          </a:xfr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own package/libraries: </a:t>
            </a:r>
            <a:r>
              <a:rPr lang="en-US" dirty="0" err="1">
                <a:solidFill>
                  <a:srgbClr val="53585F"/>
                </a:solidFill>
              </a:rPr>
              <a:t>fftw</a:t>
            </a:r>
            <a:endParaRPr lang="en-US" dirty="0">
              <a:solidFill>
                <a:srgbClr val="53585F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4892" y="1915031"/>
            <a:ext cx="12449908" cy="6851104"/>
          </a:xfr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Create a directory and download: </a:t>
            </a: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$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cd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http://www.fftw.org/fftw-3.3.7.tar.gz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Unpack</a:t>
            </a:r>
            <a:r>
              <a:rPr lang="en-US" sz="2000" dirty="0">
                <a:solidFill>
                  <a:schemeClr val="tx1"/>
                </a:solidFill>
              </a:rPr>
              <a:t>: 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–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xvmf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fftw-3.3.7.tar.gz 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Enter </a:t>
            </a:r>
            <a:r>
              <a:rPr lang="en-US" sz="2000" dirty="0">
                <a:solidFill>
                  <a:schemeClr val="tx1"/>
                </a:solidFill>
              </a:rPr>
              <a:t>package directory, configure and build 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fftw-3.3.7 ; ./configure –prefix=/home/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 make ; make install</a:t>
            </a:r>
          </a:p>
          <a:p>
            <a:pPr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Inspect </a:t>
            </a:r>
            <a:r>
              <a:rPr lang="en-US" sz="2000" dirty="0">
                <a:solidFill>
                  <a:schemeClr val="tx1"/>
                </a:solidFill>
              </a:rPr>
              <a:t>installation: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Installation contains directories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  include  lib  share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Add environmental </a:t>
            </a:r>
            <a:r>
              <a:rPr lang="en-US" sz="2000" dirty="0">
                <a:solidFill>
                  <a:schemeClr val="tx1"/>
                </a:solidFill>
              </a:rPr>
              <a:t>variables in your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file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/bin:$PATH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$LD_LIBRARY_PATH=/home/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/lib:$LD_LIBRARY_PATH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PKG_CONFiG_PATH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=$LD_LIBRARY_PATH/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:$PKG_CONFIG_PATH</a:t>
            </a:r>
          </a:p>
        </p:txBody>
      </p:sp>
    </p:spTree>
    <p:extLst>
      <p:ext uri="{BB962C8B-B14F-4D97-AF65-F5344CB8AC3E}">
        <p14:creationId xmlns:p14="http://schemas.microsoft.com/office/powerpoint/2010/main" val="118146495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09454"/>
            <a:ext cx="10212805" cy="1085423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code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4800" y="1899565"/>
            <a:ext cx="12029440" cy="6892141"/>
          </a:xfr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Download a sample code that needs your libraries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http://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geco.mines.edu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/files/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userguides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techReports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mklWrappers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fft_example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test \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 -lfftw3 -lm \ 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/include </a:t>
            </a: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./test &gt;&amp; output 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CEDB8-D0FD-8C4D-AC82-4E6B12BED5C8}"/>
              </a:ext>
            </a:extLst>
          </p:cNvPr>
          <p:cNvSpPr/>
          <p:nvPr/>
        </p:nvSpPr>
        <p:spPr>
          <a:xfrm>
            <a:off x="6174758" y="4791998"/>
            <a:ext cx="572807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Compiler-Source-Exec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50930-E599-114B-AD7B-FC005AE19C9C}"/>
              </a:ext>
            </a:extLst>
          </p:cNvPr>
          <p:cNvSpPr/>
          <p:nvPr/>
        </p:nvSpPr>
        <p:spPr>
          <a:xfrm>
            <a:off x="9038794" y="5620740"/>
            <a:ext cx="3641105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Linking to libraries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&amp;headers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265127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grpSp>
        <p:nvGrpSpPr>
          <p:cNvPr id="185" name="Group 185"/>
          <p:cNvGrpSpPr/>
          <p:nvPr/>
        </p:nvGrpSpPr>
        <p:grpSpPr>
          <a:xfrm>
            <a:off x="1795779" y="5594958"/>
            <a:ext cx="8762011" cy="3067919"/>
            <a:chOff x="0" y="0"/>
            <a:chExt cx="8762010" cy="3067917"/>
          </a:xfrm>
        </p:grpSpPr>
        <p:sp>
          <p:nvSpPr>
            <p:cNvPr id="183" name="Shape 18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84" name="Screen Shot 2017-10-09 at 2.07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8632" cy="306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Shape 186"/>
          <p:cNvSpPr/>
          <p:nvPr/>
        </p:nvSpPr>
        <p:spPr>
          <a:xfrm>
            <a:off x="5504473" y="1839551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&gt;670</a:t>
            </a:r>
            <a:endParaRPr dirty="0"/>
          </a:p>
        </p:txBody>
      </p:sp>
      <p:sp>
        <p:nvSpPr>
          <p:cNvPr id="187" name="Shape 187"/>
          <p:cNvSpPr/>
          <p:nvPr/>
        </p:nvSpPr>
        <p:spPr>
          <a:xfrm>
            <a:off x="6429396" y="6992760"/>
            <a:ext cx="178254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</a:t>
            </a:r>
            <a:r>
              <a:rPr dirty="0" smtClean="0"/>
              <a:t>1</a:t>
            </a:r>
            <a:r>
              <a:rPr lang="en-US" dirty="0" smtClean="0"/>
              <a:t>7,500</a:t>
            </a:r>
            <a:endParaRPr dirty="0"/>
          </a:p>
        </p:txBody>
      </p:sp>
      <p:grpSp>
        <p:nvGrpSpPr>
          <p:cNvPr id="194" name="Group 194"/>
          <p:cNvGrpSpPr/>
          <p:nvPr/>
        </p:nvGrpSpPr>
        <p:grpSpPr>
          <a:xfrm>
            <a:off x="2649066" y="980762"/>
            <a:ext cx="9583722" cy="5094885"/>
            <a:chOff x="0" y="0"/>
            <a:chExt cx="9583721" cy="5094883"/>
          </a:xfrm>
        </p:grpSpPr>
        <p:sp>
          <p:nvSpPr>
            <p:cNvPr id="188" name="Shape 188"/>
            <p:cNvSpPr/>
            <p:nvPr/>
          </p:nvSpPr>
          <p:spPr>
            <a:xfrm>
              <a:off x="-1" y="235992"/>
              <a:ext cx="410382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214649" y="-1"/>
              <a:ext cx="5369073" cy="5094885"/>
              <a:chOff x="0" y="0"/>
              <a:chExt cx="5369071" cy="5094883"/>
            </a:xfrm>
          </p:grpSpPr>
          <p:pic>
            <p:nvPicPr>
              <p:cNvPr id="18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00" y="185083"/>
                <a:ext cx="4481330" cy="44813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Shape 190"/>
              <p:cNvSpPr/>
              <p:nvPr/>
            </p:nvSpPr>
            <p:spPr>
              <a:xfrm>
                <a:off x="2917308" y="-1"/>
                <a:ext cx="1209584" cy="5012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0" y="20478"/>
                <a:ext cx="1512690" cy="5074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4099071" y="169860"/>
                <a:ext cx="1270001" cy="46727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2" animBg="1" advAuto="0"/>
      <p:bldP spid="186" grpId="3" animBg="1" advAuto="0"/>
      <p:bldP spid="187" grpId="4" animBg="1" advAuto="0"/>
      <p:bldP spid="194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2098799" y="9232738"/>
            <a:ext cx="255756" cy="3519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1100315" y="311835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Quest: High Performance Computing Cluster</a:t>
            </a:r>
          </a:p>
        </p:txBody>
      </p:sp>
      <p:sp>
        <p:nvSpPr>
          <p:cNvPr id="217" name="Shape 217"/>
          <p:cNvSpPr/>
          <p:nvPr/>
        </p:nvSpPr>
        <p:spPr>
          <a:xfrm>
            <a:off x="1558318" y="1676491"/>
            <a:ext cx="9888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Desktop vs. Quest</a:t>
            </a:r>
          </a:p>
        </p:txBody>
      </p:sp>
      <p:sp>
        <p:nvSpPr>
          <p:cNvPr id="218" name="Shape 218"/>
          <p:cNvSpPr/>
          <p:nvPr/>
        </p:nvSpPr>
        <p:spPr>
          <a:xfrm>
            <a:off x="4300067" y="3222998"/>
            <a:ext cx="4404666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Processor Speed:	2.2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Number of Processors:	1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Total Number of Cores: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L3 Cache:	4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Memory:	8 GB</a:t>
            </a:r>
          </a:p>
        </p:txBody>
      </p:sp>
      <p:sp>
        <p:nvSpPr>
          <p:cNvPr id="219" name="Shape 219"/>
          <p:cNvSpPr/>
          <p:nvPr/>
        </p:nvSpPr>
        <p:spPr>
          <a:xfrm>
            <a:off x="4207103" y="6173486"/>
            <a:ext cx="4590594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Processor Speed:	2.5-3.3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Number of Processors: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Total Number of Cores:	24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L3 Cache:	30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Memory:	128 GB</a:t>
            </a:r>
          </a:p>
        </p:txBody>
      </p:sp>
      <p:sp>
        <p:nvSpPr>
          <p:cNvPr id="220" name="Shape 220"/>
          <p:cNvSpPr/>
          <p:nvPr/>
        </p:nvSpPr>
        <p:spPr>
          <a:xfrm>
            <a:off x="2033980" y="4050581"/>
            <a:ext cx="368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21" name="Shape 221"/>
          <p:cNvSpPr/>
          <p:nvPr/>
        </p:nvSpPr>
        <p:spPr>
          <a:xfrm>
            <a:off x="1647597" y="6420227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670+</a:t>
            </a:r>
          </a:p>
        </p:txBody>
      </p:sp>
    </p:spTree>
    <p:extLst>
      <p:ext uri="{BB962C8B-B14F-4D97-AF65-F5344CB8AC3E}">
        <p14:creationId xmlns:p14="http://schemas.microsoft.com/office/powerpoint/2010/main" val="272443177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19" grpId="0" animBg="1" advAuto="0"/>
      <p:bldP spid="220" grpId="0" animBg="1" advAuto="0"/>
      <p:bldP spid="221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grpSp>
        <p:nvGrpSpPr>
          <p:cNvPr id="202" name="Group 202"/>
          <p:cNvGrpSpPr/>
          <p:nvPr/>
        </p:nvGrpSpPr>
        <p:grpSpPr>
          <a:xfrm>
            <a:off x="1141944" y="1169668"/>
            <a:ext cx="10313591" cy="3492501"/>
            <a:chOff x="85267" y="0"/>
            <a:chExt cx="10313589" cy="3492500"/>
          </a:xfrm>
        </p:grpSpPr>
        <p:sp>
          <p:nvSpPr>
            <p:cNvPr id="200" name="Shape 200"/>
            <p:cNvSpPr/>
            <p:nvPr/>
          </p:nvSpPr>
          <p:spPr>
            <a:xfrm>
              <a:off x="85267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01" name="Screen Shot 2017-10-09 at 2.04.0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79257" y="0"/>
              <a:ext cx="4419601" cy="349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Group 205"/>
          <p:cNvGrpSpPr/>
          <p:nvPr/>
        </p:nvGrpSpPr>
        <p:grpSpPr>
          <a:xfrm>
            <a:off x="2960894" y="4251465"/>
            <a:ext cx="7083012" cy="4685852"/>
            <a:chOff x="0" y="0"/>
            <a:chExt cx="7083010" cy="4685850"/>
          </a:xfrm>
        </p:grpSpPr>
        <p:sp>
          <p:nvSpPr>
            <p:cNvPr id="203" name="Shape 203"/>
            <p:cNvSpPr/>
            <p:nvPr/>
          </p:nvSpPr>
          <p:spPr>
            <a:xfrm>
              <a:off x="3970392" y="2817451"/>
              <a:ext cx="31126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nodes in racks</a:t>
              </a:r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14389" cy="468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5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pic>
        <p:nvPicPr>
          <p:cNvPr id="209" name="Screen Shot 2017-10-11 at 8.5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50" y="1503548"/>
            <a:ext cx="90551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21502" y="6854511"/>
            <a:ext cx="1032037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4765640" y="1032996"/>
            <a:ext cx="2832101" cy="7302501"/>
            <a:chOff x="0" y="0"/>
            <a:chExt cx="2832100" cy="7302500"/>
          </a:xfrm>
        </p:grpSpPr>
        <p:pic>
          <p:nvPicPr>
            <p:cNvPr id="212" name="Screen Shot 2017-10-11 at 9.04.1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400300" cy="674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icture 21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32100" cy="73025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3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1115599" y="2216444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29155"/>
            <a:ext cx="479618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 smtClean="0"/>
              <a:t>128</a:t>
            </a:r>
            <a:r>
              <a:rPr lang="en-US" dirty="0" smtClean="0"/>
              <a:t> GB or 96 GB</a:t>
            </a:r>
            <a:r>
              <a:rPr dirty="0" smtClean="0"/>
              <a:t> </a:t>
            </a:r>
            <a:r>
              <a:rPr dirty="0"/>
              <a:t>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20654" cy="3443071"/>
            <a:chOff x="0" y="0"/>
            <a:chExt cx="3420652" cy="3443070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7023"/>
              <a:ext cx="30536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/projects/p123</a:t>
              </a:r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8337"/>
            <a:ext cx="114494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Allocation: compute hours, storage space, group</a:t>
            </a:r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4"/>
            <a:ext cx="6105477" cy="2771368"/>
            <a:chOff x="0" y="0"/>
            <a:chExt cx="6105475" cy="2771367"/>
          </a:xfrm>
        </p:grpSpPr>
        <p:sp>
          <p:nvSpPr>
            <p:cNvPr id="928" name="Shape 928"/>
            <p:cNvSpPr/>
            <p:nvPr/>
          </p:nvSpPr>
          <p:spPr>
            <a:xfrm>
              <a:off x="71981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quser10</a:t>
              </a:r>
            </a:p>
          </p:txBody>
        </p:sp>
        <p:sp>
          <p:nvSpPr>
            <p:cNvPr id="929" name="Shape 929"/>
            <p:cNvSpPr/>
            <p:nvPr/>
          </p:nvSpPr>
          <p:spPr>
            <a:xfrm>
              <a:off x="1664046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quser11</a:t>
              </a:r>
            </a:p>
          </p:txBody>
        </p:sp>
        <p:sp>
          <p:nvSpPr>
            <p:cNvPr id="930" name="Shape 930"/>
            <p:cNvSpPr/>
            <p:nvPr/>
          </p:nvSpPr>
          <p:spPr>
            <a:xfrm>
              <a:off x="3256110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quser12</a:t>
              </a:r>
            </a:p>
          </p:txBody>
        </p:sp>
        <p:sp>
          <p:nvSpPr>
            <p:cNvPr id="931" name="Shape 931"/>
            <p:cNvSpPr/>
            <p:nvPr/>
          </p:nvSpPr>
          <p:spPr>
            <a:xfrm>
              <a:off x="4848175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quser13</a:t>
              </a:r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289640" y="5635080"/>
            <a:ext cx="1841410" cy="1591220"/>
            <a:chOff x="0" y="0"/>
            <a:chExt cx="1841409" cy="1591219"/>
          </a:xfrm>
        </p:grpSpPr>
        <p:sp>
          <p:nvSpPr>
            <p:cNvPr id="945" name="Shape 945"/>
            <p:cNvSpPr/>
            <p:nvPr/>
          </p:nvSpPr>
          <p:spPr>
            <a:xfrm>
              <a:off x="584109" y="340269"/>
              <a:ext cx="12573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msub</a:t>
              </a:r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949" name="Shape 949"/>
          <p:cNvSpPr/>
          <p:nvPr/>
        </p:nvSpPr>
        <p:spPr>
          <a:xfrm>
            <a:off x="712622" y="219649"/>
            <a:ext cx="11579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High Performance Compute Cluster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6" y="3671274"/>
            <a:ext cx="5041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" grpId="2" animBg="1" advAuto="0"/>
      <p:bldP spid="918" grpId="3" animBg="1" advAuto="0"/>
      <p:bldP spid="926" grpId="4" animBg="1" advAuto="0"/>
      <p:bldP spid="927" grpId="6" animBg="1" advAuto="0"/>
      <p:bldP spid="941" grpId="8" animBg="1" advAuto="0"/>
      <p:bldP spid="942" grpId="7" animBg="1" advAuto="0"/>
      <p:bldP spid="943" grpId="5" animBg="1" advAuto="0"/>
      <p:bldP spid="948" grpId="9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8086599" y="2547921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7990758" y="3200067"/>
            <a:ext cx="474488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128 GB </a:t>
            </a:r>
            <a:r>
              <a:rPr dirty="0" smtClean="0"/>
              <a:t>RAM</a:t>
            </a:r>
            <a:r>
              <a:rPr lang="en-US" dirty="0" smtClean="0"/>
              <a:t> (Q5, Q6)</a:t>
            </a:r>
            <a:endParaRPr dirty="0"/>
          </a:p>
        </p:txBody>
      </p: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Node Architectures</a:t>
            </a:r>
            <a:r>
              <a:rPr dirty="0" smtClean="0"/>
              <a:t>:</a:t>
            </a:r>
            <a:r>
              <a:rPr lang="en-US" dirty="0" smtClean="0"/>
              <a:t> 3 Generation of Nodes</a:t>
            </a:r>
            <a:endParaRPr dirty="0"/>
          </a:p>
        </p:txBody>
      </p:sp>
      <p:sp>
        <p:nvSpPr>
          <p:cNvPr id="949" name="Shape 949"/>
          <p:cNvSpPr/>
          <p:nvPr/>
        </p:nvSpPr>
        <p:spPr>
          <a:xfrm>
            <a:off x="712622" y="219649"/>
            <a:ext cx="11579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High Performance Compute Cluster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047914" y="2828465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0" name="Straight Connector 949"/>
          <p:cNvCxnSpPr/>
          <p:nvPr/>
        </p:nvCxnSpPr>
        <p:spPr>
          <a:xfrm flipH="1">
            <a:off x="6042565" y="2831669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1" name="Shape 917"/>
          <p:cNvSpPr/>
          <p:nvPr/>
        </p:nvSpPr>
        <p:spPr>
          <a:xfrm>
            <a:off x="169730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</a:t>
            </a:r>
          </a:p>
        </p:txBody>
      </p:sp>
      <p:sp>
        <p:nvSpPr>
          <p:cNvPr id="952" name="Shape 917"/>
          <p:cNvSpPr/>
          <p:nvPr/>
        </p:nvSpPr>
        <p:spPr>
          <a:xfrm>
            <a:off x="420016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Q6</a:t>
            </a:r>
          </a:p>
        </p:txBody>
      </p:sp>
      <p:sp>
        <p:nvSpPr>
          <p:cNvPr id="953" name="Shape 917"/>
          <p:cNvSpPr/>
          <p:nvPr/>
        </p:nvSpPr>
        <p:spPr>
          <a:xfrm>
            <a:off x="643231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Q8</a:t>
            </a:r>
          </a:p>
        </p:txBody>
      </p:sp>
      <p:sp>
        <p:nvSpPr>
          <p:cNvPr id="954" name="Shape 917"/>
          <p:cNvSpPr/>
          <p:nvPr/>
        </p:nvSpPr>
        <p:spPr>
          <a:xfrm>
            <a:off x="8004010" y="5050597"/>
            <a:ext cx="4350550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 </a:t>
            </a:r>
            <a:r>
              <a:rPr lang="en-US" dirty="0" smtClean="0">
                <a:sym typeface="Wingdings" panose="05000000000000000000" pitchFamily="2" charset="2"/>
              </a:rPr>
              <a:t> 24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Q6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Q8  28 cores/node</a:t>
            </a:r>
            <a:endParaRPr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r="1904"/>
          <a:stretch/>
        </p:blipFill>
        <p:spPr bwMode="auto">
          <a:xfrm>
            <a:off x="731520" y="3073645"/>
            <a:ext cx="6327648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hape 918"/>
          <p:cNvSpPr/>
          <p:nvPr/>
        </p:nvSpPr>
        <p:spPr>
          <a:xfrm>
            <a:off x="8276662" y="3881142"/>
            <a:ext cx="36163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96</a:t>
            </a:r>
            <a:r>
              <a:rPr dirty="0" smtClean="0"/>
              <a:t> </a:t>
            </a:r>
            <a:r>
              <a:rPr dirty="0"/>
              <a:t>GB </a:t>
            </a:r>
            <a:r>
              <a:rPr dirty="0" smtClean="0"/>
              <a:t>RAM</a:t>
            </a:r>
            <a:r>
              <a:rPr lang="en-US" dirty="0" smtClean="0"/>
              <a:t> (Q8)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72968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0" animBg="1"/>
      <p:bldP spid="952" grpId="0" animBg="1"/>
      <p:bldP spid="953" grpId="0" animBg="1"/>
      <p:bldP spid="95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3335</TotalTime>
  <Words>1440</Words>
  <Application>Microsoft Office PowerPoint</Application>
  <PresentationFormat>Custom</PresentationFormat>
  <Paragraphs>332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Courier</vt:lpstr>
      <vt:lpstr>Courier New</vt:lpstr>
      <vt:lpstr>Helvetica</vt:lpstr>
      <vt:lpstr>Helvetica Light</vt:lpstr>
      <vt:lpstr>Helvetica Neue</vt:lpstr>
      <vt:lpstr>Menlo</vt:lpstr>
      <vt:lpstr>Wingdings</vt:lpstr>
      <vt:lpstr>White</vt:lpstr>
      <vt:lpstr>Computational Skills for Researchers Intro to 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editor: vi/vim</vt:lpstr>
      <vt:lpstr>PowerPoint Presentation</vt:lpstr>
      <vt:lpstr>PowerPoint Presentation</vt:lpstr>
      <vt:lpstr>Questions?</vt:lpstr>
      <vt:lpstr>Python package installation</vt:lpstr>
      <vt:lpstr>R package installation</vt:lpstr>
      <vt:lpstr>Build your own package/libraries: fftw</vt:lpstr>
      <vt:lpstr>Build your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Skills for Researchers Intro to Quest</dc:title>
  <dc:creator>alper</dc:creator>
  <cp:lastModifiedBy>Alper Kinaci</cp:lastModifiedBy>
  <cp:revision>50</cp:revision>
  <dcterms:modified xsi:type="dcterms:W3CDTF">2018-10-17T18:19:02Z</dcterms:modified>
</cp:coreProperties>
</file>